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Tomorrow Semi Bold"/>
      <p:regular r:id="rId17"/>
    </p:embeddedFont>
    <p:embeddedFont>
      <p:font typeface="Tomorrow Semi Bold"/>
      <p:regular r:id="rId18"/>
    </p:embeddedFont>
    <p:embeddedFont>
      <p:font typeface="Tomorrow Semi Bold"/>
      <p:regular r:id="rId19"/>
    </p:embeddedFont>
    <p:embeddedFont>
      <p:font typeface="Tomorrow Semi Bold"/>
      <p:regular r:id="rId20"/>
    </p:embeddedFont>
    <p:embeddedFont>
      <p:font typeface="Tomorrow"/>
      <p:regular r:id="rId21"/>
    </p:embeddedFont>
    <p:embeddedFont>
      <p:font typeface="Tomorrow"/>
      <p:regular r:id="rId22"/>
    </p:embeddedFont>
    <p:embeddedFont>
      <p:font typeface="Tomorrow"/>
      <p:regular r:id="rId23"/>
    </p:embeddedFont>
    <p:embeddedFont>
      <p:font typeface="Tomorrow"/>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4-1.png>
</file>

<file path=ppt/media/image-6-1.png>
</file>

<file path=ppt/media/image-7-1.png>
</file>

<file path=ppt/media/image-8-1.png>
</file>

<file path=ppt/media/image-8-2.png>
</file>

<file path=ppt/media/image-8-3.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406021"/>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1D1D1B"/>
                </a:solidFill>
                <a:latin typeface="Tomorrow Semi Bold" pitchFamily="34" charset="0"/>
                <a:ea typeface="Tomorrow Semi Bold" pitchFamily="34" charset="-122"/>
                <a:cs typeface="Tomorrow Semi Bold" pitchFamily="34" charset="-120"/>
              </a:rPr>
              <a:t>Deep Q-Learning Agent for Atari 'Tennis-v5'</a:t>
            </a:r>
            <a:endParaRPr lang="en-US" sz="44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721293"/>
            <a:ext cx="3758684" cy="354330"/>
          </a:xfrm>
          <a:prstGeom prst="rect">
            <a:avLst/>
          </a:prstGeom>
          <a:noFill/>
          <a:ln/>
        </p:spPr>
        <p:txBody>
          <a:bodyPr wrap="none" lIns="0" tIns="0" rIns="0" bIns="0" rtlCol="0" anchor="t"/>
          <a:lstStyle/>
          <a:p>
            <a:pPr algn="l" indent="0" marL="0">
              <a:lnSpc>
                <a:spcPts val="2750"/>
              </a:lnSpc>
              <a:buNone/>
            </a:pPr>
            <a:r>
              <a:rPr lang="en-US" sz="2200" dirty="0">
                <a:solidFill>
                  <a:srgbClr val="1D1D1B"/>
                </a:solidFill>
                <a:latin typeface="Tomorrow Semi Bold" pitchFamily="34" charset="0"/>
                <a:ea typeface="Tomorrow Semi Bold" pitchFamily="34" charset="-122"/>
                <a:cs typeface="Tomorrow Semi Bold" pitchFamily="34" charset="-120"/>
              </a:rPr>
              <a:t>Conclusion &amp; Future Skills</a:t>
            </a:r>
            <a:endParaRPr lang="en-US" sz="2200" dirty="0"/>
          </a:p>
        </p:txBody>
      </p:sp>
      <p:sp>
        <p:nvSpPr>
          <p:cNvPr id="4" name="Text 1"/>
          <p:cNvSpPr/>
          <p:nvPr/>
        </p:nvSpPr>
        <p:spPr>
          <a:xfrm>
            <a:off x="793790" y="3330773"/>
            <a:ext cx="7556421" cy="2177415"/>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This project provided invaluable hands-on experience in reinforcement learning, agent design, and environment interaction. It honed essential AI engineering skills by challenging me to debug environment wrappers, input shapes, and training logic. These experiences are crucial for navigating the complexities of modern AI development.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86477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D1D1B"/>
                </a:solidFill>
                <a:latin typeface="Tomorrow Semi Bold" pitchFamily="34" charset="0"/>
                <a:ea typeface="Tomorrow Semi Bold" pitchFamily="34" charset="-122"/>
                <a:cs typeface="Tomorrow Semi Bold" pitchFamily="34" charset="-120"/>
              </a:rPr>
              <a:t>Introduction</a:t>
            </a:r>
            <a:endParaRPr lang="en-US" sz="2200" dirty="0"/>
          </a:p>
        </p:txBody>
      </p:sp>
      <p:sp>
        <p:nvSpPr>
          <p:cNvPr id="4" name="Text 1"/>
          <p:cNvSpPr/>
          <p:nvPr/>
        </p:nvSpPr>
        <p:spPr>
          <a:xfrm>
            <a:off x="793790" y="5474256"/>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Hello everyone! This presentation demonstrates a Deep Q-Learning agent implemented in PyTorch and trained to play the Atari game </a:t>
            </a:r>
            <a:pPr algn="l" indent="0" marL="0">
              <a:lnSpc>
                <a:spcPts val="2850"/>
              </a:lnSpc>
              <a:buNone/>
            </a:pPr>
            <a:r>
              <a:rPr lang="en-US" sz="1750" b="1" dirty="0">
                <a:solidFill>
                  <a:srgbClr val="61615C"/>
                </a:solidFill>
                <a:latin typeface="Tomorrow" pitchFamily="34" charset="0"/>
                <a:ea typeface="Tomorrow" pitchFamily="34" charset="-122"/>
                <a:cs typeface="Tomorrow" pitchFamily="34" charset="-120"/>
              </a:rPr>
              <a:t>Tennis-v5</a:t>
            </a:r>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 using the Gymnasium framework.</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0100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D1D1B"/>
                </a:solidFill>
                <a:latin typeface="Tomorrow Semi Bold" pitchFamily="34" charset="0"/>
                <a:ea typeface="Tomorrow Semi Bold" pitchFamily="34" charset="-122"/>
                <a:cs typeface="Tomorrow Semi Bold" pitchFamily="34" charset="-120"/>
              </a:rPr>
              <a:t>Environment Setup</a:t>
            </a:r>
            <a:endParaRPr lang="en-US" sz="2200" dirty="0"/>
          </a:p>
        </p:txBody>
      </p:sp>
      <p:sp>
        <p:nvSpPr>
          <p:cNvPr id="3" name="Shape 1"/>
          <p:cNvSpPr/>
          <p:nvPr/>
        </p:nvSpPr>
        <p:spPr>
          <a:xfrm>
            <a:off x="793790" y="3108960"/>
            <a:ext cx="4196358" cy="2819519"/>
          </a:xfrm>
          <a:prstGeom prst="roundRect">
            <a:avLst>
              <a:gd name="adj" fmla="val 5189"/>
            </a:avLst>
          </a:prstGeom>
          <a:noFill/>
          <a:ln w="30480">
            <a:solidFill>
              <a:srgbClr val="D6D0D0"/>
            </a:solidFill>
            <a:prstDash val="solid"/>
          </a:ln>
        </p:spPr>
      </p:sp>
      <p:sp>
        <p:nvSpPr>
          <p:cNvPr id="4" name="Shape 2"/>
          <p:cNvSpPr/>
          <p:nvPr/>
        </p:nvSpPr>
        <p:spPr>
          <a:xfrm>
            <a:off x="763310" y="3108960"/>
            <a:ext cx="121920" cy="2819519"/>
          </a:xfrm>
          <a:prstGeom prst="roundRect">
            <a:avLst>
              <a:gd name="adj" fmla="val 27907"/>
            </a:avLst>
          </a:prstGeom>
          <a:solidFill>
            <a:srgbClr val="1D1D1B"/>
          </a:solidFill>
          <a:ln/>
        </p:spPr>
      </p:sp>
      <p:sp>
        <p:nvSpPr>
          <p:cNvPr id="5" name="Text 3"/>
          <p:cNvSpPr/>
          <p:nvPr/>
        </p:nvSpPr>
        <p:spPr>
          <a:xfrm>
            <a:off x="1142524" y="3366254"/>
            <a:ext cx="3465076" cy="354330"/>
          </a:xfrm>
          <a:prstGeom prst="rect">
            <a:avLst/>
          </a:prstGeom>
          <a:noFill/>
          <a:ln/>
        </p:spPr>
        <p:txBody>
          <a:bodyPr wrap="none" lIns="0" tIns="0" rIns="0" bIns="0" rtlCol="0" anchor="t"/>
          <a:lstStyle/>
          <a:p>
            <a:pPr algn="l" indent="0" marL="0">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Gymnasium &amp; AutoROM</a:t>
            </a:r>
            <a:endParaRPr lang="en-US" sz="2200" dirty="0"/>
          </a:p>
        </p:txBody>
      </p:sp>
      <p:sp>
        <p:nvSpPr>
          <p:cNvPr id="6" name="Text 4"/>
          <p:cNvSpPr/>
          <p:nvPr/>
        </p:nvSpPr>
        <p:spPr>
          <a:xfrm>
            <a:off x="1142524" y="3856672"/>
            <a:ext cx="3590330" cy="725805"/>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Used for Atari environment installation and licensing.</a:t>
            </a:r>
            <a:endParaRPr lang="en-US" sz="1750" dirty="0"/>
          </a:p>
        </p:txBody>
      </p:sp>
      <p:sp>
        <p:nvSpPr>
          <p:cNvPr id="7" name="Shape 5"/>
          <p:cNvSpPr/>
          <p:nvPr/>
        </p:nvSpPr>
        <p:spPr>
          <a:xfrm>
            <a:off x="5216962" y="3108960"/>
            <a:ext cx="4196358" cy="2819519"/>
          </a:xfrm>
          <a:prstGeom prst="roundRect">
            <a:avLst>
              <a:gd name="adj" fmla="val 5189"/>
            </a:avLst>
          </a:prstGeom>
          <a:noFill/>
          <a:ln w="30480">
            <a:solidFill>
              <a:srgbClr val="D6D0D0"/>
            </a:solidFill>
            <a:prstDash val="solid"/>
          </a:ln>
        </p:spPr>
      </p:sp>
      <p:sp>
        <p:nvSpPr>
          <p:cNvPr id="8" name="Shape 6"/>
          <p:cNvSpPr/>
          <p:nvPr/>
        </p:nvSpPr>
        <p:spPr>
          <a:xfrm>
            <a:off x="5186482" y="3108960"/>
            <a:ext cx="121920" cy="2819519"/>
          </a:xfrm>
          <a:prstGeom prst="roundRect">
            <a:avLst>
              <a:gd name="adj" fmla="val 27907"/>
            </a:avLst>
          </a:prstGeom>
          <a:solidFill>
            <a:srgbClr val="1D1D1B"/>
          </a:solidFill>
          <a:ln/>
        </p:spPr>
      </p:sp>
      <p:sp>
        <p:nvSpPr>
          <p:cNvPr id="9" name="Text 7"/>
          <p:cNvSpPr/>
          <p:nvPr/>
        </p:nvSpPr>
        <p:spPr>
          <a:xfrm>
            <a:off x="5565696" y="3366254"/>
            <a:ext cx="3338393" cy="354330"/>
          </a:xfrm>
          <a:prstGeom prst="rect">
            <a:avLst/>
          </a:prstGeom>
          <a:noFill/>
          <a:ln/>
        </p:spPr>
        <p:txBody>
          <a:bodyPr wrap="none" lIns="0" tIns="0" rIns="0" bIns="0" rtlCol="0" anchor="t"/>
          <a:lstStyle/>
          <a:p>
            <a:pPr algn="l" indent="0" marL="0">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Environment Wrappers</a:t>
            </a:r>
            <a:endParaRPr lang="en-US" sz="2200" dirty="0"/>
          </a:p>
        </p:txBody>
      </p:sp>
      <p:sp>
        <p:nvSpPr>
          <p:cNvPr id="10" name="Text 8"/>
          <p:cNvSpPr/>
          <p:nvPr/>
        </p:nvSpPr>
        <p:spPr>
          <a:xfrm>
            <a:off x="5565696" y="3856672"/>
            <a:ext cx="3590330" cy="1814513"/>
          </a:xfrm>
          <a:prstGeom prst="rect">
            <a:avLst/>
          </a:prstGeom>
          <a:noFill/>
          <a:ln/>
        </p:spPr>
        <p:txBody>
          <a:bodyPr wrap="square" lIns="0" tIns="0" rIns="0" bIns="0" rtlCol="0" anchor="t"/>
          <a:lstStyle/>
          <a:p>
            <a:pPr algn="l" indent="0" marL="0">
              <a:lnSpc>
                <a:spcPts val="2850"/>
              </a:lnSpc>
              <a:buNone/>
            </a:pPr>
            <a:r>
              <a:rPr lang="en-US" sz="1750" b="1" dirty="0">
                <a:solidFill>
                  <a:srgbClr val="61615C"/>
                </a:solidFill>
                <a:latin typeface="Tomorrow" pitchFamily="34" charset="0"/>
                <a:ea typeface="Tomorrow" pitchFamily="34" charset="-122"/>
                <a:cs typeface="Tomorrow" pitchFamily="34" charset="-120"/>
              </a:rPr>
              <a:t>AtariPreprocessing</a:t>
            </a:r>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 </a:t>
            </a:r>
            <a:pPr algn="l" indent="0" marL="0">
              <a:lnSpc>
                <a:spcPts val="2850"/>
              </a:lnSpc>
              <a:buNone/>
            </a:pPr>
            <a:r>
              <a:rPr lang="en-US" sz="1750" b="1" dirty="0">
                <a:solidFill>
                  <a:srgbClr val="61615C"/>
                </a:solidFill>
                <a:latin typeface="Tomorrow" pitchFamily="34" charset="0"/>
                <a:ea typeface="Tomorrow" pitchFamily="34" charset="-122"/>
                <a:cs typeface="Tomorrow" pitchFamily="34" charset="-120"/>
              </a:rPr>
              <a:t>ResizeObservation</a:t>
            </a:r>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 and </a:t>
            </a:r>
            <a:pPr algn="l" indent="0" marL="0">
              <a:lnSpc>
                <a:spcPts val="2850"/>
              </a:lnSpc>
              <a:buNone/>
            </a:pPr>
            <a:r>
              <a:rPr lang="en-US" sz="1750" b="1" dirty="0">
                <a:solidFill>
                  <a:srgbClr val="61615C"/>
                </a:solidFill>
                <a:latin typeface="Tomorrow" pitchFamily="34" charset="0"/>
                <a:ea typeface="Tomorrow" pitchFamily="34" charset="-122"/>
                <a:cs typeface="Tomorrow" pitchFamily="34" charset="-120"/>
              </a:rPr>
              <a:t>FrameStack</a:t>
            </a:r>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 ensure consistent 84x84 grayscale input and temporal context.</a:t>
            </a:r>
            <a:endParaRPr lang="en-US" sz="1750" dirty="0"/>
          </a:p>
        </p:txBody>
      </p:sp>
      <p:sp>
        <p:nvSpPr>
          <p:cNvPr id="11" name="Shape 9"/>
          <p:cNvSpPr/>
          <p:nvPr/>
        </p:nvSpPr>
        <p:spPr>
          <a:xfrm>
            <a:off x="9640133" y="3108960"/>
            <a:ext cx="4196358" cy="2819519"/>
          </a:xfrm>
          <a:prstGeom prst="roundRect">
            <a:avLst>
              <a:gd name="adj" fmla="val 5189"/>
            </a:avLst>
          </a:prstGeom>
          <a:noFill/>
          <a:ln w="30480">
            <a:solidFill>
              <a:srgbClr val="D6D0D0"/>
            </a:solidFill>
            <a:prstDash val="solid"/>
          </a:ln>
        </p:spPr>
      </p:sp>
      <p:sp>
        <p:nvSpPr>
          <p:cNvPr id="12" name="Shape 10"/>
          <p:cNvSpPr/>
          <p:nvPr/>
        </p:nvSpPr>
        <p:spPr>
          <a:xfrm>
            <a:off x="9609653" y="3108960"/>
            <a:ext cx="121920" cy="2819519"/>
          </a:xfrm>
          <a:prstGeom prst="roundRect">
            <a:avLst>
              <a:gd name="adj" fmla="val 27907"/>
            </a:avLst>
          </a:prstGeom>
          <a:solidFill>
            <a:srgbClr val="1D1D1B"/>
          </a:solidFill>
          <a:ln/>
        </p:spPr>
      </p:sp>
      <p:sp>
        <p:nvSpPr>
          <p:cNvPr id="13" name="Text 11"/>
          <p:cNvSpPr/>
          <p:nvPr/>
        </p:nvSpPr>
        <p:spPr>
          <a:xfrm>
            <a:off x="9988868" y="3366254"/>
            <a:ext cx="3590330" cy="708660"/>
          </a:xfrm>
          <a:prstGeom prst="rect">
            <a:avLst/>
          </a:prstGeom>
          <a:noFill/>
          <a:ln/>
        </p:spPr>
        <p:txBody>
          <a:bodyPr wrap="square" lIns="0" tIns="0" rIns="0" bIns="0" rtlCol="0" anchor="t"/>
          <a:lstStyle/>
          <a:p>
            <a:pPr algn="l" indent="0" marL="0">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Observation &amp; Action Space</a:t>
            </a:r>
            <a:endParaRPr lang="en-US" sz="2200" dirty="0"/>
          </a:p>
        </p:txBody>
      </p:sp>
      <p:sp>
        <p:nvSpPr>
          <p:cNvPr id="14" name="Text 12"/>
          <p:cNvSpPr/>
          <p:nvPr/>
        </p:nvSpPr>
        <p:spPr>
          <a:xfrm>
            <a:off x="9988868" y="4211003"/>
            <a:ext cx="3590330" cy="725805"/>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Observation shape: (4, 84, 84). Action space: 18 discrete actions.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666" y="596146"/>
            <a:ext cx="3246953" cy="338733"/>
          </a:xfrm>
          <a:prstGeom prst="rect">
            <a:avLst/>
          </a:prstGeom>
          <a:noFill/>
          <a:ln/>
        </p:spPr>
        <p:txBody>
          <a:bodyPr wrap="none" lIns="0" tIns="0" rIns="0" bIns="0" rtlCol="0" anchor="t"/>
          <a:lstStyle/>
          <a:p>
            <a:pPr algn="l" indent="0" marL="0">
              <a:lnSpc>
                <a:spcPts val="2650"/>
              </a:lnSpc>
              <a:buNone/>
            </a:pPr>
            <a:r>
              <a:rPr lang="en-US" sz="2100" dirty="0">
                <a:solidFill>
                  <a:srgbClr val="1D1D1B"/>
                </a:solidFill>
                <a:latin typeface="Tomorrow Semi Bold" pitchFamily="34" charset="0"/>
                <a:ea typeface="Tomorrow Semi Bold" pitchFamily="34" charset="-122"/>
                <a:cs typeface="Tomorrow Semi Bold" pitchFamily="34" charset="-120"/>
              </a:rPr>
              <a:t>DQN Agent Architecture</a:t>
            </a:r>
            <a:endParaRPr lang="en-US" sz="2100" dirty="0"/>
          </a:p>
        </p:txBody>
      </p:sp>
      <p:sp>
        <p:nvSpPr>
          <p:cNvPr id="3" name="Text 1"/>
          <p:cNvSpPr/>
          <p:nvPr/>
        </p:nvSpPr>
        <p:spPr>
          <a:xfrm>
            <a:off x="758666" y="1373743"/>
            <a:ext cx="6292096" cy="1387316"/>
          </a:xfrm>
          <a:prstGeom prst="rect">
            <a:avLst/>
          </a:prstGeom>
          <a:noFill/>
          <a:ln/>
        </p:spPr>
        <p:txBody>
          <a:bodyPr wrap="square" lIns="0" tIns="0" rIns="0" bIns="0" rtlCol="0" anchor="t"/>
          <a:lstStyle/>
          <a:p>
            <a:pPr algn="l" indent="0" marL="0">
              <a:lnSpc>
                <a:spcPts val="2700"/>
              </a:lnSpc>
              <a:buNone/>
            </a:pPr>
            <a:r>
              <a:rPr lang="en-US" sz="1700" dirty="0">
                <a:solidFill>
                  <a:srgbClr val="61615C"/>
                </a:solidFill>
                <a:latin typeface="Tomorrow" pitchFamily="34" charset="0"/>
                <a:ea typeface="Tomorrow" pitchFamily="34" charset="-122"/>
                <a:cs typeface="Tomorrow" pitchFamily="34" charset="-120"/>
              </a:rPr>
              <a:t>The DQN utilizes a CNN-based architecture, drawing inspiration from the original DeepMind DQN paper. This network efficiently processes the 4 stacked frames, generating Q-values for each possible action.</a:t>
            </a:r>
            <a:endParaRPr lang="en-US" sz="1700" dirty="0"/>
          </a:p>
        </p:txBody>
      </p:sp>
      <p:sp>
        <p:nvSpPr>
          <p:cNvPr id="4" name="Text 2"/>
          <p:cNvSpPr/>
          <p:nvPr/>
        </p:nvSpPr>
        <p:spPr>
          <a:xfrm>
            <a:off x="758666" y="2956084"/>
            <a:ext cx="6292096" cy="1387316"/>
          </a:xfrm>
          <a:prstGeom prst="rect">
            <a:avLst/>
          </a:prstGeom>
          <a:noFill/>
          <a:ln/>
        </p:spPr>
        <p:txBody>
          <a:bodyPr wrap="square" lIns="0" tIns="0" rIns="0" bIns="0" rtlCol="0" anchor="t"/>
          <a:lstStyle/>
          <a:p>
            <a:pPr algn="l" indent="0" marL="0">
              <a:lnSpc>
                <a:spcPts val="2700"/>
              </a:lnSpc>
              <a:buNone/>
            </a:pPr>
            <a:r>
              <a:rPr lang="en-US" sz="1700" dirty="0">
                <a:solidFill>
                  <a:srgbClr val="61615C"/>
                </a:solidFill>
                <a:latin typeface="Tomorrow" pitchFamily="34" charset="0"/>
                <a:ea typeface="Tomorrow" pitchFamily="34" charset="-122"/>
                <a:cs typeface="Tomorrow" pitchFamily="34" charset="-120"/>
              </a:rPr>
              <a:t>Key components like an </a:t>
            </a:r>
            <a:pPr algn="l" indent="0" marL="0">
              <a:lnSpc>
                <a:spcPts val="2700"/>
              </a:lnSpc>
              <a:buNone/>
            </a:pPr>
            <a:r>
              <a:rPr lang="en-US" sz="1700" b="1" dirty="0">
                <a:solidFill>
                  <a:srgbClr val="61615C"/>
                </a:solidFill>
                <a:latin typeface="Tomorrow" pitchFamily="34" charset="0"/>
                <a:ea typeface="Tomorrow" pitchFamily="34" charset="-122"/>
                <a:cs typeface="Tomorrow" pitchFamily="34" charset="-120"/>
              </a:rPr>
              <a:t>experience replay buffer</a:t>
            </a:r>
            <a:pPr algn="l" indent="0" marL="0">
              <a:lnSpc>
                <a:spcPts val="2700"/>
              </a:lnSpc>
              <a:buNone/>
            </a:pPr>
            <a:r>
              <a:rPr lang="en-US" sz="1700" dirty="0">
                <a:solidFill>
                  <a:srgbClr val="61615C"/>
                </a:solidFill>
                <a:latin typeface="Tomorrow" pitchFamily="34" charset="0"/>
                <a:ea typeface="Tomorrow" pitchFamily="34" charset="-122"/>
                <a:cs typeface="Tomorrow" pitchFamily="34" charset="-120"/>
              </a:rPr>
              <a:t> and a </a:t>
            </a:r>
            <a:pPr algn="l" indent="0" marL="0">
              <a:lnSpc>
                <a:spcPts val="2700"/>
              </a:lnSpc>
              <a:buNone/>
            </a:pPr>
            <a:r>
              <a:rPr lang="en-US" sz="1700" b="1" dirty="0">
                <a:solidFill>
                  <a:srgbClr val="61615C"/>
                </a:solidFill>
                <a:latin typeface="Tomorrow" pitchFamily="34" charset="0"/>
                <a:ea typeface="Tomorrow" pitchFamily="34" charset="-122"/>
                <a:cs typeface="Tomorrow" pitchFamily="34" charset="-120"/>
              </a:rPr>
              <a:t>target network</a:t>
            </a:r>
            <a:pPr algn="l" indent="0" marL="0">
              <a:lnSpc>
                <a:spcPts val="2700"/>
              </a:lnSpc>
              <a:buNone/>
            </a:pPr>
            <a:r>
              <a:rPr lang="en-US" sz="1700" dirty="0">
                <a:solidFill>
                  <a:srgbClr val="61615C"/>
                </a:solidFill>
                <a:latin typeface="Tomorrow" pitchFamily="34" charset="0"/>
                <a:ea typeface="Tomorrow" pitchFamily="34" charset="-122"/>
                <a:cs typeface="Tomorrow" pitchFamily="34" charset="-120"/>
              </a:rPr>
              <a:t> were implemented to stabilize training and improve learning efficiency, preventing oscillations and divergence often seen in deep reinforcement learning.</a:t>
            </a:r>
            <a:endParaRPr lang="en-US" sz="1700" dirty="0"/>
          </a:p>
        </p:txBody>
      </p:sp>
      <p:pic>
        <p:nvPicPr>
          <p:cNvPr id="5" name="Image 0" descr="preencoded.png">    </p:cNvPr>
          <p:cNvPicPr>
            <a:picLocks noChangeAspect="1"/>
          </p:cNvPicPr>
          <p:nvPr/>
        </p:nvPicPr>
        <p:blipFill>
          <a:blip r:embed="rId1"/>
          <a:stretch>
            <a:fillRect/>
          </a:stretch>
        </p:blipFill>
        <p:spPr>
          <a:xfrm>
            <a:off x="7587258" y="1422559"/>
            <a:ext cx="6292096" cy="629209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27551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D1D1B"/>
                </a:solidFill>
                <a:latin typeface="Tomorrow Semi Bold" pitchFamily="34" charset="0"/>
                <a:ea typeface="Tomorrow Semi Bold" pitchFamily="34" charset="-122"/>
                <a:cs typeface="Tomorrow Semi Bold" pitchFamily="34" charset="-120"/>
              </a:rPr>
              <a:t>Training Strategy</a:t>
            </a:r>
            <a:endParaRPr lang="en-US" sz="2200" dirty="0"/>
          </a:p>
        </p:txBody>
      </p:sp>
      <p:sp>
        <p:nvSpPr>
          <p:cNvPr id="3" name="Shape 1"/>
          <p:cNvSpPr/>
          <p:nvPr/>
        </p:nvSpPr>
        <p:spPr>
          <a:xfrm>
            <a:off x="793790" y="2083475"/>
            <a:ext cx="6436400" cy="680442"/>
          </a:xfrm>
          <a:prstGeom prst="roundRect">
            <a:avLst>
              <a:gd name="adj" fmla="val 480029"/>
            </a:avLst>
          </a:prstGeom>
          <a:solidFill>
            <a:srgbClr val="F0EAEA"/>
          </a:solidFill>
          <a:ln/>
        </p:spPr>
      </p:sp>
      <p:sp>
        <p:nvSpPr>
          <p:cNvPr id="4" name="Text 2"/>
          <p:cNvSpPr/>
          <p:nvPr/>
        </p:nvSpPr>
        <p:spPr>
          <a:xfrm>
            <a:off x="3841909" y="2210991"/>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61615C"/>
                </a:solidFill>
                <a:latin typeface="Tomorrow Semi Bold" pitchFamily="34" charset="0"/>
                <a:ea typeface="Tomorrow Semi Bold" pitchFamily="34" charset="-122"/>
                <a:cs typeface="Tomorrow Semi Bold" pitchFamily="34" charset="-120"/>
              </a:rPr>
              <a:t>1</a:t>
            </a:r>
            <a:endParaRPr lang="en-US" sz="2650" dirty="0"/>
          </a:p>
        </p:txBody>
      </p:sp>
      <p:sp>
        <p:nvSpPr>
          <p:cNvPr id="5" name="Text 3"/>
          <p:cNvSpPr/>
          <p:nvPr/>
        </p:nvSpPr>
        <p:spPr>
          <a:xfrm>
            <a:off x="1020604" y="2990731"/>
            <a:ext cx="3176945" cy="354330"/>
          </a:xfrm>
          <a:prstGeom prst="rect">
            <a:avLst/>
          </a:prstGeom>
          <a:noFill/>
          <a:ln/>
        </p:spPr>
        <p:txBody>
          <a:bodyPr wrap="none" lIns="0" tIns="0" rIns="0" bIns="0" rtlCol="0" anchor="t"/>
          <a:lstStyle/>
          <a:p>
            <a:pPr algn="l" indent="0" marL="0">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Epsilon-Greedy Policy</a:t>
            </a:r>
            <a:endParaRPr lang="en-US" sz="2200" dirty="0"/>
          </a:p>
        </p:txBody>
      </p:sp>
      <p:sp>
        <p:nvSpPr>
          <p:cNvPr id="6" name="Text 4"/>
          <p:cNvSpPr/>
          <p:nvPr/>
        </p:nvSpPr>
        <p:spPr>
          <a:xfrm>
            <a:off x="1020604" y="3481149"/>
            <a:ext cx="5982772" cy="725805"/>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Starts at 1.0, gradually decays to 0.01 to balance exploration and exploitation.</a:t>
            </a:r>
            <a:endParaRPr lang="en-US" sz="1750" dirty="0"/>
          </a:p>
        </p:txBody>
      </p:sp>
      <p:sp>
        <p:nvSpPr>
          <p:cNvPr id="7" name="Shape 5"/>
          <p:cNvSpPr/>
          <p:nvPr/>
        </p:nvSpPr>
        <p:spPr>
          <a:xfrm>
            <a:off x="7400211" y="2083475"/>
            <a:ext cx="6436400" cy="680442"/>
          </a:xfrm>
          <a:prstGeom prst="roundRect">
            <a:avLst>
              <a:gd name="adj" fmla="val 480029"/>
            </a:avLst>
          </a:prstGeom>
          <a:solidFill>
            <a:srgbClr val="F0EAEA"/>
          </a:solidFill>
          <a:ln/>
        </p:spPr>
      </p:sp>
      <p:sp>
        <p:nvSpPr>
          <p:cNvPr id="8" name="Text 6"/>
          <p:cNvSpPr/>
          <p:nvPr/>
        </p:nvSpPr>
        <p:spPr>
          <a:xfrm>
            <a:off x="10448330" y="2210991"/>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61615C"/>
                </a:solidFill>
                <a:latin typeface="Tomorrow Semi Bold" pitchFamily="34" charset="0"/>
                <a:ea typeface="Tomorrow Semi Bold" pitchFamily="34" charset="-122"/>
                <a:cs typeface="Tomorrow Semi Bold" pitchFamily="34" charset="-120"/>
              </a:rPr>
              <a:t>2</a:t>
            </a:r>
            <a:endParaRPr lang="en-US" sz="2650" dirty="0"/>
          </a:p>
        </p:txBody>
      </p:sp>
      <p:sp>
        <p:nvSpPr>
          <p:cNvPr id="9" name="Text 7"/>
          <p:cNvSpPr/>
          <p:nvPr/>
        </p:nvSpPr>
        <p:spPr>
          <a:xfrm>
            <a:off x="7627025" y="2990731"/>
            <a:ext cx="3656052" cy="354330"/>
          </a:xfrm>
          <a:prstGeom prst="rect">
            <a:avLst/>
          </a:prstGeom>
          <a:noFill/>
          <a:ln/>
        </p:spPr>
        <p:txBody>
          <a:bodyPr wrap="none" lIns="0" tIns="0" rIns="0" bIns="0" rtlCol="0" anchor="t"/>
          <a:lstStyle/>
          <a:p>
            <a:pPr algn="l" indent="0" marL="0">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Bellman Equation Update</a:t>
            </a:r>
            <a:endParaRPr lang="en-US" sz="2200" dirty="0"/>
          </a:p>
        </p:txBody>
      </p:sp>
      <p:sp>
        <p:nvSpPr>
          <p:cNvPr id="10" name="Text 8"/>
          <p:cNvSpPr/>
          <p:nvPr/>
        </p:nvSpPr>
        <p:spPr>
          <a:xfrm>
            <a:off x="7627025" y="3481149"/>
            <a:ext cx="5982772" cy="725805"/>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Q-values updated based on discounted future rewards with gamma = 0.99.</a:t>
            </a:r>
            <a:endParaRPr lang="en-US" sz="1750" dirty="0"/>
          </a:p>
        </p:txBody>
      </p:sp>
      <p:sp>
        <p:nvSpPr>
          <p:cNvPr id="11" name="Shape 9"/>
          <p:cNvSpPr/>
          <p:nvPr/>
        </p:nvSpPr>
        <p:spPr>
          <a:xfrm>
            <a:off x="793790" y="4603790"/>
            <a:ext cx="6436400" cy="680442"/>
          </a:xfrm>
          <a:prstGeom prst="roundRect">
            <a:avLst>
              <a:gd name="adj" fmla="val 480029"/>
            </a:avLst>
          </a:prstGeom>
          <a:solidFill>
            <a:srgbClr val="F0EAEA"/>
          </a:solidFill>
          <a:ln/>
        </p:spPr>
      </p:sp>
      <p:sp>
        <p:nvSpPr>
          <p:cNvPr id="12" name="Text 10"/>
          <p:cNvSpPr/>
          <p:nvPr/>
        </p:nvSpPr>
        <p:spPr>
          <a:xfrm>
            <a:off x="3841909" y="4731306"/>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61615C"/>
                </a:solidFill>
                <a:latin typeface="Tomorrow Semi Bold" pitchFamily="34" charset="0"/>
                <a:ea typeface="Tomorrow Semi Bold" pitchFamily="34" charset="-122"/>
                <a:cs typeface="Tomorrow Semi Bold" pitchFamily="34" charset="-120"/>
              </a:rPr>
              <a:t>3</a:t>
            </a:r>
            <a:endParaRPr lang="en-US" sz="2650" dirty="0"/>
          </a:p>
        </p:txBody>
      </p:sp>
      <p:sp>
        <p:nvSpPr>
          <p:cNvPr id="13" name="Text 11"/>
          <p:cNvSpPr/>
          <p:nvPr/>
        </p:nvSpPr>
        <p:spPr>
          <a:xfrm>
            <a:off x="1020604" y="551104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Learning Rate</a:t>
            </a:r>
            <a:endParaRPr lang="en-US" sz="2200" dirty="0"/>
          </a:p>
        </p:txBody>
      </p:sp>
      <p:sp>
        <p:nvSpPr>
          <p:cNvPr id="14" name="Text 12"/>
          <p:cNvSpPr/>
          <p:nvPr/>
        </p:nvSpPr>
        <p:spPr>
          <a:xfrm>
            <a:off x="1020604" y="6001464"/>
            <a:ext cx="5982772" cy="362903"/>
          </a:xfrm>
          <a:prstGeom prst="rect">
            <a:avLst/>
          </a:prstGeom>
          <a:noFill/>
          <a:ln/>
        </p:spPr>
        <p:txBody>
          <a:bodyPr wrap="non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Alpha = 0.00025 for effective gradient descent.</a:t>
            </a:r>
            <a:endParaRPr lang="en-US" sz="1750" dirty="0"/>
          </a:p>
        </p:txBody>
      </p:sp>
      <p:sp>
        <p:nvSpPr>
          <p:cNvPr id="15" name="Shape 13"/>
          <p:cNvSpPr/>
          <p:nvPr/>
        </p:nvSpPr>
        <p:spPr>
          <a:xfrm>
            <a:off x="7400211" y="4603790"/>
            <a:ext cx="6436400" cy="680442"/>
          </a:xfrm>
          <a:prstGeom prst="roundRect">
            <a:avLst>
              <a:gd name="adj" fmla="val 480029"/>
            </a:avLst>
          </a:prstGeom>
          <a:solidFill>
            <a:srgbClr val="F0EAEA"/>
          </a:solidFill>
          <a:ln/>
        </p:spPr>
      </p:sp>
      <p:sp>
        <p:nvSpPr>
          <p:cNvPr id="16" name="Text 14"/>
          <p:cNvSpPr/>
          <p:nvPr/>
        </p:nvSpPr>
        <p:spPr>
          <a:xfrm>
            <a:off x="10448330" y="4731306"/>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61615C"/>
                </a:solidFill>
                <a:latin typeface="Tomorrow Semi Bold" pitchFamily="34" charset="0"/>
                <a:ea typeface="Tomorrow Semi Bold" pitchFamily="34" charset="-122"/>
                <a:cs typeface="Tomorrow Semi Bold" pitchFamily="34" charset="-120"/>
              </a:rPr>
              <a:t>4</a:t>
            </a:r>
            <a:endParaRPr lang="en-US" sz="2650" dirty="0"/>
          </a:p>
        </p:txBody>
      </p:sp>
      <p:sp>
        <p:nvSpPr>
          <p:cNvPr id="17" name="Text 15"/>
          <p:cNvSpPr/>
          <p:nvPr/>
        </p:nvSpPr>
        <p:spPr>
          <a:xfrm>
            <a:off x="7627025" y="551104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Initial Training</a:t>
            </a:r>
            <a:endParaRPr lang="en-US" sz="2200" dirty="0"/>
          </a:p>
        </p:txBody>
      </p:sp>
      <p:sp>
        <p:nvSpPr>
          <p:cNvPr id="18" name="Text 16"/>
          <p:cNvSpPr/>
          <p:nvPr/>
        </p:nvSpPr>
        <p:spPr>
          <a:xfrm>
            <a:off x="7627025" y="6001464"/>
            <a:ext cx="5982772" cy="725805"/>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100 episodes for performance evaluation and debugging.</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72129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D1D1B"/>
                </a:solidFill>
                <a:latin typeface="Tomorrow Semi Bold" pitchFamily="34" charset="0"/>
                <a:ea typeface="Tomorrow Semi Bold" pitchFamily="34" charset="-122"/>
                <a:cs typeface="Tomorrow Semi Bold" pitchFamily="34" charset="-120"/>
              </a:rPr>
              <a:t>Baseline Results</a:t>
            </a:r>
            <a:endParaRPr lang="en-US" sz="2200" dirty="0"/>
          </a:p>
        </p:txBody>
      </p:sp>
      <p:sp>
        <p:nvSpPr>
          <p:cNvPr id="4" name="Text 1"/>
          <p:cNvSpPr/>
          <p:nvPr/>
        </p:nvSpPr>
        <p:spPr>
          <a:xfrm>
            <a:off x="6280190" y="3330773"/>
            <a:ext cx="7556421" cy="2177415"/>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After the initial training, the agent demonstrated modest improvement, surpassing random actions. Total rewards per episode were tracked and plotted, providing a clear visualization of the learning progression. This establishes a crucial baseline for comparative analysis against future policy refinements or hyperparameter adjustments, enabling iterative optimization.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50187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D1D1B"/>
                </a:solidFill>
                <a:latin typeface="Tomorrow Semi Bold" pitchFamily="34" charset="0"/>
                <a:ea typeface="Tomorrow Semi Bold" pitchFamily="34" charset="-122"/>
                <a:cs typeface="Tomorrow Semi Bold" pitchFamily="34" charset="-120"/>
              </a:rPr>
              <a:t>Video Rendering</a:t>
            </a:r>
            <a:endParaRPr lang="en-US" sz="2200" dirty="0"/>
          </a:p>
        </p:txBody>
      </p:sp>
      <p:sp>
        <p:nvSpPr>
          <p:cNvPr id="4" name="Text 1"/>
          <p:cNvSpPr/>
          <p:nvPr/>
        </p:nvSpPr>
        <p:spPr>
          <a:xfrm>
            <a:off x="793790" y="5111353"/>
            <a:ext cx="13042821" cy="1451610"/>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A gameplay video was meticulously recorded by saving individual frames from a test run conducted post-training. These frames were then expertly converted into an MP4 video using </a:t>
            </a:r>
            <a:pPr algn="l" indent="0" marL="0">
              <a:lnSpc>
                <a:spcPts val="2850"/>
              </a:lnSpc>
              <a:buNone/>
            </a:pPr>
            <a:r>
              <a:rPr lang="en-US" sz="1750" b="1" dirty="0">
                <a:solidFill>
                  <a:srgbClr val="61615C"/>
                </a:solidFill>
                <a:latin typeface="Tomorrow" pitchFamily="34" charset="0"/>
                <a:ea typeface="Tomorrow" pitchFamily="34" charset="-122"/>
                <a:cs typeface="Tomorrow" pitchFamily="34" charset="-120"/>
              </a:rPr>
              <a:t>imageio</a:t>
            </a:r>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 and </a:t>
            </a:r>
            <a:pPr algn="l" indent="0" marL="0">
              <a:lnSpc>
                <a:spcPts val="2850"/>
              </a:lnSpc>
              <a:buNone/>
            </a:pPr>
            <a:r>
              <a:rPr lang="en-US" sz="1750" b="1" dirty="0">
                <a:solidFill>
                  <a:srgbClr val="61615C"/>
                </a:solidFill>
                <a:latin typeface="Tomorrow" pitchFamily="34" charset="0"/>
                <a:ea typeface="Tomorrow" pitchFamily="34" charset="-122"/>
                <a:cs typeface="Tomorrow" pitchFamily="34" charset="-120"/>
              </a:rPr>
              <a:t>ffmpeg</a:t>
            </a:r>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 This visual artifact vividly demonstrates the agent's real-time decision-making and movement within the Tennis-v5 environment, showcasing its learned Q-values in action.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059305"/>
            <a:ext cx="5120878" cy="354330"/>
          </a:xfrm>
          <a:prstGeom prst="rect">
            <a:avLst/>
          </a:prstGeom>
          <a:noFill/>
          <a:ln/>
        </p:spPr>
        <p:txBody>
          <a:bodyPr wrap="none" lIns="0" tIns="0" rIns="0" bIns="0" rtlCol="0" anchor="t"/>
          <a:lstStyle/>
          <a:p>
            <a:pPr algn="l" indent="0" marL="0">
              <a:lnSpc>
                <a:spcPts val="2750"/>
              </a:lnSpc>
              <a:buNone/>
            </a:pPr>
            <a:r>
              <a:rPr lang="en-US" sz="2200" dirty="0">
                <a:solidFill>
                  <a:srgbClr val="1D1D1B"/>
                </a:solidFill>
                <a:latin typeface="Tomorrow Semi Bold" pitchFamily="34" charset="0"/>
                <a:ea typeface="Tomorrow Semi Bold" pitchFamily="34" charset="-122"/>
                <a:cs typeface="Tomorrow Semi Bold" pitchFamily="34" charset="-120"/>
              </a:rPr>
              <a:t>Reflections &amp; Integration with LLMs</a:t>
            </a:r>
            <a:endParaRPr lang="en-US" sz="2200" dirty="0"/>
          </a:p>
        </p:txBody>
      </p:sp>
      <p:pic>
        <p:nvPicPr>
          <p:cNvPr id="3" name="Image 0" descr="preencoded.png">    </p:cNvPr>
          <p:cNvPicPr>
            <a:picLocks noChangeAspect="1"/>
          </p:cNvPicPr>
          <p:nvPr/>
        </p:nvPicPr>
        <p:blipFill>
          <a:blip r:embed="rId1"/>
          <a:stretch>
            <a:fillRect/>
          </a:stretch>
        </p:blipFill>
        <p:spPr>
          <a:xfrm>
            <a:off x="793790" y="2867263"/>
            <a:ext cx="4347567" cy="907256"/>
          </a:xfrm>
          <a:prstGeom prst="rect">
            <a:avLst/>
          </a:prstGeom>
        </p:spPr>
      </p:pic>
      <p:sp>
        <p:nvSpPr>
          <p:cNvPr id="4" name="Text 1"/>
          <p:cNvSpPr/>
          <p:nvPr/>
        </p:nvSpPr>
        <p:spPr>
          <a:xfrm>
            <a:off x="1020604" y="4001333"/>
            <a:ext cx="2851547" cy="354330"/>
          </a:xfrm>
          <a:prstGeom prst="rect">
            <a:avLst/>
          </a:prstGeom>
          <a:noFill/>
          <a:ln/>
        </p:spPr>
        <p:txBody>
          <a:bodyPr wrap="none" lIns="0" tIns="0" rIns="0" bIns="0" rtlCol="0" anchor="t"/>
          <a:lstStyle/>
          <a:p>
            <a:pPr algn="l" indent="0" marL="0">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DQN vs. LLM Agents</a:t>
            </a:r>
            <a:endParaRPr lang="en-US" sz="2200" dirty="0"/>
          </a:p>
        </p:txBody>
      </p:sp>
      <p:sp>
        <p:nvSpPr>
          <p:cNvPr id="5" name="Text 2"/>
          <p:cNvSpPr/>
          <p:nvPr/>
        </p:nvSpPr>
        <p:spPr>
          <a:xfrm>
            <a:off x="1020604" y="4491752"/>
            <a:ext cx="3893939" cy="1451610"/>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DQN is model-free, learning from rewards; LLM agents use prior knowledge and structured reasoning.</a:t>
            </a:r>
            <a:endParaRPr lang="en-US" sz="1750" dirty="0"/>
          </a:p>
        </p:txBody>
      </p:sp>
      <p:pic>
        <p:nvPicPr>
          <p:cNvPr id="6" name="Image 1" descr="preencoded.png">    </p:cNvPr>
          <p:cNvPicPr>
            <a:picLocks noChangeAspect="1"/>
          </p:cNvPicPr>
          <p:nvPr/>
        </p:nvPicPr>
        <p:blipFill>
          <a:blip r:embed="rId2"/>
          <a:stretch>
            <a:fillRect/>
          </a:stretch>
        </p:blipFill>
        <p:spPr>
          <a:xfrm>
            <a:off x="5141357" y="2867263"/>
            <a:ext cx="4347567" cy="907256"/>
          </a:xfrm>
          <a:prstGeom prst="rect">
            <a:avLst/>
          </a:prstGeom>
        </p:spPr>
      </p:pic>
      <p:sp>
        <p:nvSpPr>
          <p:cNvPr id="7" name="Text 3"/>
          <p:cNvSpPr/>
          <p:nvPr/>
        </p:nvSpPr>
        <p:spPr>
          <a:xfrm>
            <a:off x="5368171" y="400133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Shared Benefits</a:t>
            </a:r>
            <a:endParaRPr lang="en-US" sz="2200" dirty="0"/>
          </a:p>
        </p:txBody>
      </p:sp>
      <p:sp>
        <p:nvSpPr>
          <p:cNvPr id="8" name="Text 4"/>
          <p:cNvSpPr/>
          <p:nvPr/>
        </p:nvSpPr>
        <p:spPr>
          <a:xfrm>
            <a:off x="5368171" y="4491752"/>
            <a:ext cx="3893939" cy="1088708"/>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Both benefit from exploration, memory (context/history), and training.</a:t>
            </a:r>
            <a:endParaRPr lang="en-US" sz="1750" dirty="0"/>
          </a:p>
        </p:txBody>
      </p:sp>
      <p:pic>
        <p:nvPicPr>
          <p:cNvPr id="9" name="Image 2" descr="preencoded.png">    </p:cNvPr>
          <p:cNvPicPr>
            <a:picLocks noChangeAspect="1"/>
          </p:cNvPicPr>
          <p:nvPr/>
        </p:nvPicPr>
        <p:blipFill>
          <a:blip r:embed="rId3"/>
          <a:stretch>
            <a:fillRect/>
          </a:stretch>
        </p:blipFill>
        <p:spPr>
          <a:xfrm>
            <a:off x="9488924" y="2867263"/>
            <a:ext cx="4347567" cy="907256"/>
          </a:xfrm>
          <a:prstGeom prst="rect">
            <a:avLst/>
          </a:prstGeom>
        </p:spPr>
      </p:pic>
      <p:sp>
        <p:nvSpPr>
          <p:cNvPr id="10" name="Text 5"/>
          <p:cNvSpPr/>
          <p:nvPr/>
        </p:nvSpPr>
        <p:spPr>
          <a:xfrm>
            <a:off x="9715738" y="400133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61615C"/>
                </a:solidFill>
                <a:latin typeface="Tomorrow Semi Bold" pitchFamily="34" charset="0"/>
                <a:ea typeface="Tomorrow Semi Bold" pitchFamily="34" charset="-122"/>
                <a:cs typeface="Tomorrow Semi Bold" pitchFamily="34" charset="-120"/>
              </a:rPr>
              <a:t>Hybrid Agents</a:t>
            </a:r>
            <a:endParaRPr lang="en-US" sz="2200" dirty="0"/>
          </a:p>
        </p:txBody>
      </p:sp>
      <p:sp>
        <p:nvSpPr>
          <p:cNvPr id="11" name="Text 6"/>
          <p:cNvSpPr/>
          <p:nvPr/>
        </p:nvSpPr>
        <p:spPr>
          <a:xfrm>
            <a:off x="9715738" y="4491752"/>
            <a:ext cx="3893939" cy="1088708"/>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Future direction: combining Q-Learning with LLM planning or instruction-following.</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439233"/>
            <a:ext cx="3027045" cy="354330"/>
          </a:xfrm>
          <a:prstGeom prst="rect">
            <a:avLst/>
          </a:prstGeom>
          <a:noFill/>
          <a:ln/>
        </p:spPr>
        <p:txBody>
          <a:bodyPr wrap="none" lIns="0" tIns="0" rIns="0" bIns="0" rtlCol="0" anchor="t"/>
          <a:lstStyle/>
          <a:p>
            <a:pPr algn="l" indent="0" marL="0">
              <a:lnSpc>
                <a:spcPts val="2750"/>
              </a:lnSpc>
              <a:buNone/>
            </a:pPr>
            <a:r>
              <a:rPr lang="en-US" sz="2200" dirty="0">
                <a:solidFill>
                  <a:srgbClr val="1D1D1B"/>
                </a:solidFill>
                <a:latin typeface="Tomorrow Semi Bold" pitchFamily="34" charset="0"/>
                <a:ea typeface="Tomorrow Semi Bold" pitchFamily="34" charset="-122"/>
                <a:cs typeface="Tomorrow Semi Bold" pitchFamily="34" charset="-120"/>
              </a:rPr>
              <a:t>Attribution &amp; License</a:t>
            </a:r>
            <a:endParaRPr lang="en-US" sz="2200" dirty="0"/>
          </a:p>
        </p:txBody>
      </p:sp>
      <p:pic>
        <p:nvPicPr>
          <p:cNvPr id="3" name="Image 0" descr="preencoded.png">    </p:cNvPr>
          <p:cNvPicPr>
            <a:picLocks noChangeAspect="1"/>
          </p:cNvPicPr>
          <p:nvPr/>
        </p:nvPicPr>
        <p:blipFill>
          <a:blip r:embed="rId1"/>
          <a:stretch>
            <a:fillRect/>
          </a:stretch>
        </p:blipFill>
        <p:spPr>
          <a:xfrm>
            <a:off x="3617833" y="3393162"/>
            <a:ext cx="1712595" cy="907256"/>
          </a:xfrm>
          <a:prstGeom prst="rect">
            <a:avLst/>
          </a:prstGeom>
        </p:spPr>
      </p:pic>
      <p:pic>
        <p:nvPicPr>
          <p:cNvPr id="4" name="Image 1" descr="preencoded.png">    </p:cNvPr>
          <p:cNvPicPr>
            <a:picLocks noChangeAspect="1"/>
          </p:cNvPicPr>
          <p:nvPr/>
        </p:nvPicPr>
        <p:blipFill>
          <a:blip r:embed="rId2"/>
          <a:stretch>
            <a:fillRect/>
          </a:stretch>
        </p:blipFill>
        <p:spPr>
          <a:xfrm>
            <a:off x="5511879" y="3393162"/>
            <a:ext cx="1712595" cy="907256"/>
          </a:xfrm>
          <a:prstGeom prst="rect">
            <a:avLst/>
          </a:prstGeom>
        </p:spPr>
      </p:pic>
      <p:pic>
        <p:nvPicPr>
          <p:cNvPr id="5" name="Image 2" descr="preencoded.png">    </p:cNvPr>
          <p:cNvPicPr>
            <a:picLocks noChangeAspect="1"/>
          </p:cNvPicPr>
          <p:nvPr/>
        </p:nvPicPr>
        <p:blipFill>
          <a:blip r:embed="rId3"/>
          <a:stretch>
            <a:fillRect/>
          </a:stretch>
        </p:blipFill>
        <p:spPr>
          <a:xfrm>
            <a:off x="7405926" y="3393162"/>
            <a:ext cx="1712595" cy="907256"/>
          </a:xfrm>
          <a:prstGeom prst="rect">
            <a:avLst/>
          </a:prstGeom>
        </p:spPr>
      </p:pic>
      <p:pic>
        <p:nvPicPr>
          <p:cNvPr id="6" name="Image 3" descr="preencoded.png">    </p:cNvPr>
          <p:cNvPicPr>
            <a:picLocks noChangeAspect="1"/>
          </p:cNvPicPr>
          <p:nvPr/>
        </p:nvPicPr>
        <p:blipFill>
          <a:blip r:embed="rId4"/>
          <a:stretch>
            <a:fillRect/>
          </a:stretch>
        </p:blipFill>
        <p:spPr>
          <a:xfrm>
            <a:off x="9299972" y="3393162"/>
            <a:ext cx="1712595" cy="907256"/>
          </a:xfrm>
          <a:prstGeom prst="rect">
            <a:avLst/>
          </a:prstGeom>
        </p:spPr>
      </p:pic>
      <p:sp>
        <p:nvSpPr>
          <p:cNvPr id="7" name="Text 1"/>
          <p:cNvSpPr/>
          <p:nvPr/>
        </p:nvSpPr>
        <p:spPr>
          <a:xfrm>
            <a:off x="793790" y="4701540"/>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61615C"/>
                </a:solidFill>
                <a:latin typeface="Tomorrow" pitchFamily="34" charset="0"/>
                <a:ea typeface="Tomorrow" pitchFamily="34" charset="-122"/>
                <a:cs typeface="Tomorrow" pitchFamily="34" charset="-120"/>
              </a:rPr>
              <a:t>This project leveraged adapted components from PyTorch tutorials, Gymnasium's official documentation, AutoROM for ROM installation, and OpenAI's Gym APIs. All dependencies are properly cited and conform to open-source licenses, ensuring transparency and adherence to community standards.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2025-07-16T03:47:57Z</dcterms:created>
  <dcterms:modified xsi:type="dcterms:W3CDTF">2025-07-16T03:47:57Z</dcterms:modified>
</cp:coreProperties>
</file>